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1" d="100"/>
          <a:sy n="91" d="100"/>
        </p:scale>
        <p:origin x="208"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7A0A16-5D26-4A4C-B984-5764AB9CBF4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AAB28D9-FD34-42E2-92AD-FDB38D2AFA31}">
      <dgm:prSet/>
      <dgm:spPr/>
      <dgm:t>
        <a:bodyPr/>
        <a:lstStyle/>
        <a:p>
          <a:r>
            <a:rPr lang="en-US" baseline="0"/>
            <a:t>Energy demand forecasting is a very critical concern for public sector foundations relating to government and energy. The need for planning by the government, particularly for future investments, is for such importance. </a:t>
          </a:r>
          <a:endParaRPr lang="en-US"/>
        </a:p>
      </dgm:t>
    </dgm:pt>
    <dgm:pt modelId="{96343B86-E988-45B0-BDB1-9701C093AD26}" type="parTrans" cxnId="{324AF2FE-87E0-478C-B6CF-E6814A109BC7}">
      <dgm:prSet/>
      <dgm:spPr/>
      <dgm:t>
        <a:bodyPr/>
        <a:lstStyle/>
        <a:p>
          <a:endParaRPr lang="en-US"/>
        </a:p>
      </dgm:t>
    </dgm:pt>
    <dgm:pt modelId="{6D7CA915-98E9-4A53-9356-C77A1FBB9654}" type="sibTrans" cxnId="{324AF2FE-87E0-478C-B6CF-E6814A109BC7}">
      <dgm:prSet/>
      <dgm:spPr/>
      <dgm:t>
        <a:bodyPr/>
        <a:lstStyle/>
        <a:p>
          <a:endParaRPr lang="en-US"/>
        </a:p>
      </dgm:t>
    </dgm:pt>
    <dgm:pt modelId="{B4048565-2A83-4D15-8860-53A1DA35A6BD}">
      <dgm:prSet/>
      <dgm:spPr/>
      <dgm:t>
        <a:bodyPr/>
        <a:lstStyle/>
        <a:p>
          <a:r>
            <a:rPr lang="en-US" baseline="0"/>
            <a:t>Because of predictive analysis, with highly promising results we are able to forecast the electric demand of tomorrow. The companies can advance in this way in field of energy sector. Precise forecasting is avoided under or over generation.</a:t>
          </a:r>
          <a:endParaRPr lang="en-US"/>
        </a:p>
      </dgm:t>
    </dgm:pt>
    <dgm:pt modelId="{57234C16-D946-416D-A166-5873908BCE10}" type="parTrans" cxnId="{0563387B-E841-4856-A3E4-49C851E56B76}">
      <dgm:prSet/>
      <dgm:spPr/>
      <dgm:t>
        <a:bodyPr/>
        <a:lstStyle/>
        <a:p>
          <a:endParaRPr lang="en-US"/>
        </a:p>
      </dgm:t>
    </dgm:pt>
    <dgm:pt modelId="{8A5C934E-9ADB-4768-9711-402C48823AF3}" type="sibTrans" cxnId="{0563387B-E841-4856-A3E4-49C851E56B76}">
      <dgm:prSet/>
      <dgm:spPr/>
      <dgm:t>
        <a:bodyPr/>
        <a:lstStyle/>
        <a:p>
          <a:endParaRPr lang="en-US"/>
        </a:p>
      </dgm:t>
    </dgm:pt>
    <dgm:pt modelId="{73093B03-3D80-4B02-ACBD-8D08B18D9209}">
      <dgm:prSet/>
      <dgm:spPr/>
      <dgm:t>
        <a:bodyPr/>
        <a:lstStyle/>
        <a:p>
          <a:r>
            <a:rPr lang="en-US" baseline="0"/>
            <a:t>The goal is to efficiently maintain power supply and demand in the grid, and to reduce the need for additional reserves of energy. The production of solar energy and wind energy would contribute to unprecedented volatility in the price of energy and to increased market instability.</a:t>
          </a:r>
          <a:endParaRPr lang="en-US"/>
        </a:p>
      </dgm:t>
    </dgm:pt>
    <dgm:pt modelId="{BB4249AF-1587-402A-9A61-FA2D81E6D8FE}" type="parTrans" cxnId="{DF01369A-BC2A-4D8E-A8AF-9C7EDEBB1D28}">
      <dgm:prSet/>
      <dgm:spPr/>
      <dgm:t>
        <a:bodyPr/>
        <a:lstStyle/>
        <a:p>
          <a:endParaRPr lang="en-US"/>
        </a:p>
      </dgm:t>
    </dgm:pt>
    <dgm:pt modelId="{2FBA7FEA-7161-46A7-ACFC-ACA72B42543D}" type="sibTrans" cxnId="{DF01369A-BC2A-4D8E-A8AF-9C7EDEBB1D28}">
      <dgm:prSet/>
      <dgm:spPr/>
      <dgm:t>
        <a:bodyPr/>
        <a:lstStyle/>
        <a:p>
          <a:endParaRPr lang="en-US"/>
        </a:p>
      </dgm:t>
    </dgm:pt>
    <dgm:pt modelId="{A79544DF-E26C-4E10-86D7-98BEEE9F8159}">
      <dgm:prSet/>
      <dgm:spPr/>
      <dgm:t>
        <a:bodyPr/>
        <a:lstStyle/>
        <a:p>
          <a:r>
            <a:rPr lang="en-US" baseline="0"/>
            <a:t>Accurate predictions result in significant operational and maintenance cost savings, improved power supply and distribution system reliability, and accurate decisions for future growth.</a:t>
          </a:r>
          <a:endParaRPr lang="en-US"/>
        </a:p>
      </dgm:t>
    </dgm:pt>
    <dgm:pt modelId="{BF89821D-3234-44A6-9D09-A5FAE35E2C9E}" type="parTrans" cxnId="{7DB899A3-9561-47D0-A1A4-B833CF1EC52E}">
      <dgm:prSet/>
      <dgm:spPr/>
      <dgm:t>
        <a:bodyPr/>
        <a:lstStyle/>
        <a:p>
          <a:endParaRPr lang="en-US"/>
        </a:p>
      </dgm:t>
    </dgm:pt>
    <dgm:pt modelId="{BFC4282C-C2C2-45FB-9E0B-33B3B9F86C5F}" type="sibTrans" cxnId="{7DB899A3-9561-47D0-A1A4-B833CF1EC52E}">
      <dgm:prSet/>
      <dgm:spPr/>
      <dgm:t>
        <a:bodyPr/>
        <a:lstStyle/>
        <a:p>
          <a:endParaRPr lang="en-US"/>
        </a:p>
      </dgm:t>
    </dgm:pt>
    <dgm:pt modelId="{6E4AA3D6-23FD-455A-BB19-423909110C2C}" type="pres">
      <dgm:prSet presAssocID="{3A7A0A16-5D26-4A4C-B984-5764AB9CBF49}" presName="linear" presStyleCnt="0">
        <dgm:presLayoutVars>
          <dgm:animLvl val="lvl"/>
          <dgm:resizeHandles val="exact"/>
        </dgm:presLayoutVars>
      </dgm:prSet>
      <dgm:spPr/>
    </dgm:pt>
    <dgm:pt modelId="{7A8AE835-D31E-47ED-A9C8-EF7C0F431D5C}" type="pres">
      <dgm:prSet presAssocID="{0AAB28D9-FD34-42E2-92AD-FDB38D2AFA31}" presName="parentText" presStyleLbl="node1" presStyleIdx="0" presStyleCnt="4">
        <dgm:presLayoutVars>
          <dgm:chMax val="0"/>
          <dgm:bulletEnabled val="1"/>
        </dgm:presLayoutVars>
      </dgm:prSet>
      <dgm:spPr/>
    </dgm:pt>
    <dgm:pt modelId="{339DEC4F-AFF7-4BEF-9565-B781027102D6}" type="pres">
      <dgm:prSet presAssocID="{6D7CA915-98E9-4A53-9356-C77A1FBB9654}" presName="spacer" presStyleCnt="0"/>
      <dgm:spPr/>
    </dgm:pt>
    <dgm:pt modelId="{406F3645-7B19-4BF5-B253-5F72D5F42439}" type="pres">
      <dgm:prSet presAssocID="{B4048565-2A83-4D15-8860-53A1DA35A6BD}" presName="parentText" presStyleLbl="node1" presStyleIdx="1" presStyleCnt="4">
        <dgm:presLayoutVars>
          <dgm:chMax val="0"/>
          <dgm:bulletEnabled val="1"/>
        </dgm:presLayoutVars>
      </dgm:prSet>
      <dgm:spPr/>
    </dgm:pt>
    <dgm:pt modelId="{7B6DB20F-5D20-4E75-9DC6-6E973BA57D0C}" type="pres">
      <dgm:prSet presAssocID="{8A5C934E-9ADB-4768-9711-402C48823AF3}" presName="spacer" presStyleCnt="0"/>
      <dgm:spPr/>
    </dgm:pt>
    <dgm:pt modelId="{F82AD725-A7EF-490F-8A56-2E8114B86C67}" type="pres">
      <dgm:prSet presAssocID="{73093B03-3D80-4B02-ACBD-8D08B18D9209}" presName="parentText" presStyleLbl="node1" presStyleIdx="2" presStyleCnt="4">
        <dgm:presLayoutVars>
          <dgm:chMax val="0"/>
          <dgm:bulletEnabled val="1"/>
        </dgm:presLayoutVars>
      </dgm:prSet>
      <dgm:spPr/>
    </dgm:pt>
    <dgm:pt modelId="{DCDACAA2-4AF3-4FB7-966E-0EB4E2EF93F2}" type="pres">
      <dgm:prSet presAssocID="{2FBA7FEA-7161-46A7-ACFC-ACA72B42543D}" presName="spacer" presStyleCnt="0"/>
      <dgm:spPr/>
    </dgm:pt>
    <dgm:pt modelId="{A10A874B-FCA3-4B05-BE22-F9698F96E1C9}" type="pres">
      <dgm:prSet presAssocID="{A79544DF-E26C-4E10-86D7-98BEEE9F8159}" presName="parentText" presStyleLbl="node1" presStyleIdx="3" presStyleCnt="4">
        <dgm:presLayoutVars>
          <dgm:chMax val="0"/>
          <dgm:bulletEnabled val="1"/>
        </dgm:presLayoutVars>
      </dgm:prSet>
      <dgm:spPr/>
    </dgm:pt>
  </dgm:ptLst>
  <dgm:cxnLst>
    <dgm:cxn modelId="{6C79B456-A7F6-43F8-BCC6-502E68112467}" type="presOf" srcId="{B4048565-2A83-4D15-8860-53A1DA35A6BD}" destId="{406F3645-7B19-4BF5-B253-5F72D5F42439}" srcOrd="0" destOrd="0" presId="urn:microsoft.com/office/officeart/2005/8/layout/vList2"/>
    <dgm:cxn modelId="{0563387B-E841-4856-A3E4-49C851E56B76}" srcId="{3A7A0A16-5D26-4A4C-B984-5764AB9CBF49}" destId="{B4048565-2A83-4D15-8860-53A1DA35A6BD}" srcOrd="1" destOrd="0" parTransId="{57234C16-D946-416D-A166-5873908BCE10}" sibTransId="{8A5C934E-9ADB-4768-9711-402C48823AF3}"/>
    <dgm:cxn modelId="{E205DE7F-90DB-4E52-A50A-0599970F8D4E}" type="presOf" srcId="{A79544DF-E26C-4E10-86D7-98BEEE9F8159}" destId="{A10A874B-FCA3-4B05-BE22-F9698F96E1C9}" srcOrd="0" destOrd="0" presId="urn:microsoft.com/office/officeart/2005/8/layout/vList2"/>
    <dgm:cxn modelId="{DF01369A-BC2A-4D8E-A8AF-9C7EDEBB1D28}" srcId="{3A7A0A16-5D26-4A4C-B984-5764AB9CBF49}" destId="{73093B03-3D80-4B02-ACBD-8D08B18D9209}" srcOrd="2" destOrd="0" parTransId="{BB4249AF-1587-402A-9A61-FA2D81E6D8FE}" sibTransId="{2FBA7FEA-7161-46A7-ACFC-ACA72B42543D}"/>
    <dgm:cxn modelId="{7DB899A3-9561-47D0-A1A4-B833CF1EC52E}" srcId="{3A7A0A16-5D26-4A4C-B984-5764AB9CBF49}" destId="{A79544DF-E26C-4E10-86D7-98BEEE9F8159}" srcOrd="3" destOrd="0" parTransId="{BF89821D-3234-44A6-9D09-A5FAE35E2C9E}" sibTransId="{BFC4282C-C2C2-45FB-9E0B-33B3B9F86C5F}"/>
    <dgm:cxn modelId="{C63302CF-2DD6-4A05-8483-1A817B3CA351}" type="presOf" srcId="{0AAB28D9-FD34-42E2-92AD-FDB38D2AFA31}" destId="{7A8AE835-D31E-47ED-A9C8-EF7C0F431D5C}" srcOrd="0" destOrd="0" presId="urn:microsoft.com/office/officeart/2005/8/layout/vList2"/>
    <dgm:cxn modelId="{164219DC-BAC2-4D43-9657-223F984E150C}" type="presOf" srcId="{3A7A0A16-5D26-4A4C-B984-5764AB9CBF49}" destId="{6E4AA3D6-23FD-455A-BB19-423909110C2C}" srcOrd="0" destOrd="0" presId="urn:microsoft.com/office/officeart/2005/8/layout/vList2"/>
    <dgm:cxn modelId="{BFFA6AF7-8971-4E4E-9F3E-D56545885EA4}" type="presOf" srcId="{73093B03-3D80-4B02-ACBD-8D08B18D9209}" destId="{F82AD725-A7EF-490F-8A56-2E8114B86C67}" srcOrd="0" destOrd="0" presId="urn:microsoft.com/office/officeart/2005/8/layout/vList2"/>
    <dgm:cxn modelId="{324AF2FE-87E0-478C-B6CF-E6814A109BC7}" srcId="{3A7A0A16-5D26-4A4C-B984-5764AB9CBF49}" destId="{0AAB28D9-FD34-42E2-92AD-FDB38D2AFA31}" srcOrd="0" destOrd="0" parTransId="{96343B86-E988-45B0-BDB1-9701C093AD26}" sibTransId="{6D7CA915-98E9-4A53-9356-C77A1FBB9654}"/>
    <dgm:cxn modelId="{9D2135BD-FEC0-4109-8807-D9A341667779}" type="presParOf" srcId="{6E4AA3D6-23FD-455A-BB19-423909110C2C}" destId="{7A8AE835-D31E-47ED-A9C8-EF7C0F431D5C}" srcOrd="0" destOrd="0" presId="urn:microsoft.com/office/officeart/2005/8/layout/vList2"/>
    <dgm:cxn modelId="{1A1A6BD6-FA27-4198-BD7F-5F75F589F748}" type="presParOf" srcId="{6E4AA3D6-23FD-455A-BB19-423909110C2C}" destId="{339DEC4F-AFF7-4BEF-9565-B781027102D6}" srcOrd="1" destOrd="0" presId="urn:microsoft.com/office/officeart/2005/8/layout/vList2"/>
    <dgm:cxn modelId="{0B17DAF2-252A-4866-8E91-04425C3DE446}" type="presParOf" srcId="{6E4AA3D6-23FD-455A-BB19-423909110C2C}" destId="{406F3645-7B19-4BF5-B253-5F72D5F42439}" srcOrd="2" destOrd="0" presId="urn:microsoft.com/office/officeart/2005/8/layout/vList2"/>
    <dgm:cxn modelId="{4D7B5C71-11FD-43C0-88BD-330C2463BB27}" type="presParOf" srcId="{6E4AA3D6-23FD-455A-BB19-423909110C2C}" destId="{7B6DB20F-5D20-4E75-9DC6-6E973BA57D0C}" srcOrd="3" destOrd="0" presId="urn:microsoft.com/office/officeart/2005/8/layout/vList2"/>
    <dgm:cxn modelId="{F2D2ABBD-13C8-42BC-86EA-CD7E04AED46E}" type="presParOf" srcId="{6E4AA3D6-23FD-455A-BB19-423909110C2C}" destId="{F82AD725-A7EF-490F-8A56-2E8114B86C67}" srcOrd="4" destOrd="0" presId="urn:microsoft.com/office/officeart/2005/8/layout/vList2"/>
    <dgm:cxn modelId="{6DEF6014-AEBA-4AC2-AEEC-D3AA2E49A9FC}" type="presParOf" srcId="{6E4AA3D6-23FD-455A-BB19-423909110C2C}" destId="{DCDACAA2-4AF3-4FB7-966E-0EB4E2EF93F2}" srcOrd="5" destOrd="0" presId="urn:microsoft.com/office/officeart/2005/8/layout/vList2"/>
    <dgm:cxn modelId="{B329D304-13EC-496B-B2D6-03C6FABFBC23}" type="presParOf" srcId="{6E4AA3D6-23FD-455A-BB19-423909110C2C}" destId="{A10A874B-FCA3-4B05-BE22-F9698F96E1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AE835-D31E-47ED-A9C8-EF7C0F431D5C}">
      <dsp:nvSpPr>
        <dsp:cNvPr id="0" name=""/>
        <dsp:cNvSpPr/>
      </dsp:nvSpPr>
      <dsp:spPr>
        <a:xfrm>
          <a:off x="0" y="42818"/>
          <a:ext cx="6408738" cy="138173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Energy demand forecasting is a very critical concern for public sector foundations relating to government and energy. The need for planning by the government, particularly for future investments, is for such importance. </a:t>
          </a:r>
          <a:endParaRPr lang="en-US" sz="1700" kern="1200"/>
        </a:p>
      </dsp:txBody>
      <dsp:txXfrm>
        <a:off x="67451" y="110269"/>
        <a:ext cx="6273836" cy="1246831"/>
      </dsp:txXfrm>
    </dsp:sp>
    <dsp:sp modelId="{406F3645-7B19-4BF5-B253-5F72D5F42439}">
      <dsp:nvSpPr>
        <dsp:cNvPr id="0" name=""/>
        <dsp:cNvSpPr/>
      </dsp:nvSpPr>
      <dsp:spPr>
        <a:xfrm>
          <a:off x="0" y="1473511"/>
          <a:ext cx="6408738" cy="1381733"/>
        </a:xfrm>
        <a:prstGeom prst="roundRect">
          <a:avLst/>
        </a:prstGeom>
        <a:solidFill>
          <a:schemeClr val="accent2">
            <a:hueOff val="-4223517"/>
            <a:satOff val="-10068"/>
            <a:lumOff val="-46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Because of predictive analysis, with highly promising results we are able to forecast the electric demand of tomorrow. The companies can advance in this way in field of energy sector. Precise forecasting is avoided under or over generation.</a:t>
          </a:r>
          <a:endParaRPr lang="en-US" sz="1700" kern="1200"/>
        </a:p>
      </dsp:txBody>
      <dsp:txXfrm>
        <a:off x="67451" y="1540962"/>
        <a:ext cx="6273836" cy="1246831"/>
      </dsp:txXfrm>
    </dsp:sp>
    <dsp:sp modelId="{F82AD725-A7EF-490F-8A56-2E8114B86C67}">
      <dsp:nvSpPr>
        <dsp:cNvPr id="0" name=""/>
        <dsp:cNvSpPr/>
      </dsp:nvSpPr>
      <dsp:spPr>
        <a:xfrm>
          <a:off x="0" y="2904205"/>
          <a:ext cx="6408738" cy="1381733"/>
        </a:xfrm>
        <a:prstGeom prst="roundRect">
          <a:avLst/>
        </a:prstGeom>
        <a:solidFill>
          <a:schemeClr val="accent2">
            <a:hueOff val="-8447033"/>
            <a:satOff val="-20135"/>
            <a:lumOff val="-92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The goal is to efficiently maintain power supply and demand in the grid, and to reduce the need for additional reserves of energy. The production of solar energy and wind energy would contribute to unprecedented volatility in the price of energy and to increased market instability.</a:t>
          </a:r>
          <a:endParaRPr lang="en-US" sz="1700" kern="1200"/>
        </a:p>
      </dsp:txBody>
      <dsp:txXfrm>
        <a:off x="67451" y="2971656"/>
        <a:ext cx="6273836" cy="1246831"/>
      </dsp:txXfrm>
    </dsp:sp>
    <dsp:sp modelId="{A10A874B-FCA3-4B05-BE22-F9698F96E1C9}">
      <dsp:nvSpPr>
        <dsp:cNvPr id="0" name=""/>
        <dsp:cNvSpPr/>
      </dsp:nvSpPr>
      <dsp:spPr>
        <a:xfrm>
          <a:off x="0" y="4334898"/>
          <a:ext cx="6408738" cy="1381733"/>
        </a:xfrm>
        <a:prstGeom prst="roundRect">
          <a:avLst/>
        </a:prstGeom>
        <a:solidFill>
          <a:schemeClr val="accent2">
            <a:hueOff val="-12670550"/>
            <a:satOff val="-30203"/>
            <a:lumOff val="-1392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Accurate predictions result in significant operational and maintenance cost savings, improved power supply and distribution system reliability, and accurate decisions for future growth.</a:t>
          </a:r>
          <a:endParaRPr lang="en-US" sz="1700" kern="1200"/>
        </a:p>
      </dsp:txBody>
      <dsp:txXfrm>
        <a:off x="67451" y="4402349"/>
        <a:ext cx="6273836" cy="124683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t>10/15/21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4CD77608-3819-479B-BB98-C216BA724EFE}"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62919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t>10/15/21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49110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t>10/15/21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443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t>10/15/21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84391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0BCE0-945C-4FDF-95A1-2149B1FF5B83}" type="datetimeFigureOut">
              <a:rPr lang="en-US" smtClean="0"/>
              <a:t>10/15/21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707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F0BCE0-945C-4FDF-95A1-2149B1FF5B83}" type="datetimeFigureOut">
              <a:rPr lang="en-US" smtClean="0"/>
              <a:t>10/15/21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77608-3819-479B-BB98-C216BA724EFE}"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815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F0BCE0-945C-4FDF-95A1-2149B1FF5B83}" type="datetimeFigureOut">
              <a:rPr lang="en-US" smtClean="0"/>
              <a:t>10/15/21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3802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F0BCE0-945C-4FDF-95A1-2149B1FF5B83}" type="datetimeFigureOut">
              <a:rPr lang="en-US" smtClean="0"/>
              <a:t>10/15/21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77608-3819-479B-BB98-C216BA724EFE}"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5495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CF0BCE0-945C-4FDF-95A1-2149B1FF5B83}" type="datetimeFigureOut">
              <a:rPr lang="en-US" smtClean="0"/>
              <a:t>10/15/21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20403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F0BCE0-945C-4FDF-95A1-2149B1FF5B83}" type="datetimeFigureOut">
              <a:rPr lang="en-US" smtClean="0"/>
              <a:t>10/15/21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22841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F0BCE0-945C-4FDF-95A1-2149B1FF5B83}" type="datetimeFigureOut">
              <a:rPr lang="en-US" smtClean="0"/>
              <a:t>10/15/21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73984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pPr algn="r"/>
            <a:fld id="{7CF0BCE0-945C-4FDF-95A1-2149B1FF5B83}" type="datetimeFigureOut">
              <a:rPr lang="en-US" smtClean="0"/>
              <a:pPr algn="r"/>
              <a:t>10/15/21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sz="1000"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4CD77608-3819-479B-BB98-C216BA724EFE}" type="slidenum">
              <a:rPr lang="en-US" smtClean="0"/>
              <a:pPr/>
              <a:t>‹#›</a:t>
            </a:fld>
            <a:endParaRPr lang="en-US" sz="1000"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9484495"/>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jeanmidev/smart-meters-in-lond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209E-93D3-487B-9999-AF21AE6259E1}"/>
              </a:ext>
            </a:extLst>
          </p:cNvPr>
          <p:cNvSpPr>
            <a:spLocks noGrp="1"/>
          </p:cNvSpPr>
          <p:nvPr>
            <p:ph type="ctrTitle"/>
          </p:nvPr>
        </p:nvSpPr>
        <p:spPr>
          <a:xfrm>
            <a:off x="550863" y="545125"/>
            <a:ext cx="4500562" cy="5767748"/>
          </a:xfrm>
        </p:spPr>
        <p:txBody>
          <a:bodyPr anchor="t">
            <a:normAutofit/>
          </a:bodyPr>
          <a:lstStyle/>
          <a:p>
            <a:r>
              <a:rPr lang="en-US" sz="4800">
                <a:latin typeface="Times New Roman" panose="02020603050405020304" pitchFamily="18" charset="0"/>
                <a:cs typeface="Times New Roman" panose="02020603050405020304" pitchFamily="18" charset="0"/>
              </a:rPr>
              <a:t>FORECASTING THE ELECTRICITY DEMAND USING MACHINE LEARNING ALGORITHMS.</a:t>
            </a:r>
          </a:p>
        </p:txBody>
      </p:sp>
      <p:sp>
        <p:nvSpPr>
          <p:cNvPr id="3" name="Subtitle 2">
            <a:extLst>
              <a:ext uri="{FF2B5EF4-FFF2-40B4-BE49-F238E27FC236}">
                <a16:creationId xmlns:a16="http://schemas.microsoft.com/office/drawing/2014/main" id="{E19C13E1-D7CF-42E5-8A6A-A9830BC1410F}"/>
              </a:ext>
            </a:extLst>
          </p:cNvPr>
          <p:cNvSpPr>
            <a:spLocks noGrp="1"/>
          </p:cNvSpPr>
          <p:nvPr>
            <p:ph type="subTitle" idx="1"/>
          </p:nvPr>
        </p:nvSpPr>
        <p:spPr>
          <a:xfrm>
            <a:off x="5232400" y="4508500"/>
            <a:ext cx="6408736" cy="1804373"/>
          </a:xfrm>
        </p:spPr>
        <p:txBody>
          <a:bodyPr anchor="b">
            <a:normAutofit/>
          </a:bodyPr>
          <a:lstStyle/>
          <a:p>
            <a:r>
              <a:rPr lang="en-US"/>
              <a:t>SHAILESH GOGINENI</a:t>
            </a:r>
          </a:p>
          <a:p>
            <a:r>
              <a:rPr lang="en-US"/>
              <a:t>CHANDU SOMEPALLI</a:t>
            </a:r>
          </a:p>
        </p:txBody>
      </p:sp>
      <p:pic>
        <p:nvPicPr>
          <p:cNvPr id="4" name="Video 3">
            <a:extLst>
              <a:ext uri="{FF2B5EF4-FFF2-40B4-BE49-F238E27FC236}">
                <a16:creationId xmlns:a16="http://schemas.microsoft.com/office/drawing/2014/main" id="{9AA5D86F-5DEC-4EB9-A07A-9C305C65A0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5232400" y="642312"/>
            <a:ext cx="6408735" cy="3594675"/>
          </a:xfrm>
          <a:prstGeom prst="rect">
            <a:avLst/>
          </a:prstGeom>
        </p:spPr>
      </p:pic>
    </p:spTree>
    <p:extLst>
      <p:ext uri="{BB962C8B-B14F-4D97-AF65-F5344CB8AC3E}">
        <p14:creationId xmlns:p14="http://schemas.microsoft.com/office/powerpoint/2010/main" val="28882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445B8-DBAE-4089-B6BE-CF2AAB6D82BA}"/>
              </a:ext>
            </a:extLst>
          </p:cNvPr>
          <p:cNvSpPr>
            <a:spLocks noGrp="1"/>
          </p:cNvSpPr>
          <p:nvPr>
            <p:ph type="title"/>
          </p:nvPr>
        </p:nvSpPr>
        <p:spPr>
          <a:xfrm>
            <a:off x="540000" y="540000"/>
            <a:ext cx="4500561" cy="5759450"/>
          </a:xfrm>
        </p:spPr>
        <p:txBody>
          <a:bodyPr anchor="t">
            <a:normAutofit/>
          </a:bodyPr>
          <a:lstStyle/>
          <a:p>
            <a:r>
              <a:rPr lang="en-US" sz="3500"/>
              <a:t>INTRODUCTION:</a:t>
            </a:r>
            <a:br>
              <a:rPr lang="en-US" sz="3500"/>
            </a:br>
            <a:endParaRPr lang="en-US" sz="3500"/>
          </a:p>
        </p:txBody>
      </p:sp>
      <p:graphicFrame>
        <p:nvGraphicFramePr>
          <p:cNvPr id="5" name="Content Placeholder 2">
            <a:extLst>
              <a:ext uri="{FF2B5EF4-FFF2-40B4-BE49-F238E27FC236}">
                <a16:creationId xmlns:a16="http://schemas.microsoft.com/office/drawing/2014/main" id="{F35F7DED-7D73-42D8-87FE-1FD918BE1E96}"/>
              </a:ext>
            </a:extLst>
          </p:cNvPr>
          <p:cNvGraphicFramePr>
            <a:graphicFrameLocks noGrp="1"/>
          </p:cNvGraphicFramePr>
          <p:nvPr>
            <p:ph idx="1"/>
            <p:extLst>
              <p:ext uri="{D42A27DB-BD31-4B8C-83A1-F6EECF244321}">
                <p14:modId xmlns:p14="http://schemas.microsoft.com/office/powerpoint/2010/main" val="2255014802"/>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793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D553-F527-43F8-8916-2A925104FA83}"/>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2193CA2E-6043-4A69-AF46-F5DF16863859}"/>
              </a:ext>
            </a:extLst>
          </p:cNvPr>
          <p:cNvSpPr>
            <a:spLocks noGrp="1"/>
          </p:cNvSpPr>
          <p:nvPr>
            <p:ph idx="1"/>
          </p:nvPr>
        </p:nvSpPr>
        <p:spPr/>
        <p:txBody>
          <a:bodyPr>
            <a:normAutofit fontScale="92500" lnSpcReduction="20000"/>
          </a:bodyPr>
          <a:lstStyle/>
          <a:p>
            <a:pPr marL="0" indent="0">
              <a:buNone/>
            </a:pPr>
            <a:r>
              <a:rPr lang="en-US" dirty="0"/>
              <a:t>:To review the background of machine learning in the field of electricity consumption and to determine the researches performed in forecasting the electricity demand and analyze their results. Also, to find the gaps in the earlier researches and select an algorithm by comparing the baseline time series approach with the neural networks.</a:t>
            </a:r>
          </a:p>
          <a:p>
            <a:pPr marL="0" indent="0">
              <a:buNone/>
            </a:pPr>
            <a:r>
              <a:rPr lang="en-US" dirty="0"/>
              <a:t>:In this project we use publicly accessible data based on machine learning algorithms to develop forecasting models for electricity demands. It measures accuracy using various measurement criteria widely used in analysis and regression of the time series. The data is made up of various calculations and findings relating to the electricity market. This research is focused on the city of London with the huge dataset of half-hourly electricity recordings collected from UK power networks.</a:t>
            </a:r>
          </a:p>
        </p:txBody>
      </p:sp>
    </p:spTree>
    <p:extLst>
      <p:ext uri="{BB962C8B-B14F-4D97-AF65-F5344CB8AC3E}">
        <p14:creationId xmlns:p14="http://schemas.microsoft.com/office/powerpoint/2010/main" val="1908381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96617-5B78-4FAA-8279-814052EEAE74}"/>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70791265-7FC9-49CD-8D7F-285820E4F03D}"/>
              </a:ext>
            </a:extLst>
          </p:cNvPr>
          <p:cNvSpPr>
            <a:spLocks noGrp="1"/>
          </p:cNvSpPr>
          <p:nvPr>
            <p:ph idx="1"/>
          </p:nvPr>
        </p:nvSpPr>
        <p:spPr/>
        <p:txBody>
          <a:bodyPr/>
          <a:lstStyle/>
          <a:p>
            <a:r>
              <a:rPr lang="en-US" dirty="0"/>
              <a:t>How the machine learning algorithms help the factors affecting consumption of electricity?</a:t>
            </a:r>
          </a:p>
          <a:p>
            <a:r>
              <a:rPr lang="en-US" dirty="0"/>
              <a:t>Which month/season of the year consumes more electricity?</a:t>
            </a:r>
          </a:p>
          <a:p>
            <a:r>
              <a:rPr lang="en-US" dirty="0"/>
              <a:t>For the short-term prediction, which machine learning algorithm gives better accuracy?</a:t>
            </a:r>
          </a:p>
        </p:txBody>
      </p:sp>
    </p:spTree>
    <p:extLst>
      <p:ext uri="{BB962C8B-B14F-4D97-AF65-F5344CB8AC3E}">
        <p14:creationId xmlns:p14="http://schemas.microsoft.com/office/powerpoint/2010/main" val="693128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FC38-B8F9-4C30-9B8C-50D0327FD297}"/>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65FCA4CD-E10A-43BD-9014-D659883BB6F2}"/>
              </a:ext>
            </a:extLst>
          </p:cNvPr>
          <p:cNvSpPr>
            <a:spLocks noGrp="1"/>
          </p:cNvSpPr>
          <p:nvPr>
            <p:ph idx="1"/>
          </p:nvPr>
        </p:nvSpPr>
        <p:spPr>
          <a:xfrm>
            <a:off x="540000" y="1660125"/>
            <a:ext cx="11101136" cy="4648600"/>
          </a:xfrm>
        </p:spPr>
        <p:txBody>
          <a:bodyPr>
            <a:noAutofit/>
          </a:bodyPr>
          <a:lstStyle/>
          <a:p>
            <a:r>
              <a:rPr lang="en-US" sz="1600" dirty="0">
                <a:latin typeface="Times New Roman" panose="02020603050405020304" pitchFamily="18" charset="0"/>
                <a:cs typeface="Times New Roman" panose="02020603050405020304" pitchFamily="18" charset="0"/>
              </a:rPr>
              <a:t>Ringwood et al., [1] has done the research on neural networks as a time series modeling method for electricity forecasting and showed some of the advantages and disadvantages of neural network implementation. They used the dataset supplied by the Electricity Supply Board (ESB) in Ireland. They employed the gradient technique with back propagation in the training stage of the neural network algorithm. They also tested the Lervenberg-Marquardt algorithm and Monte-Carlo algorithms for fastest computation; after analysis, neural networks were found to be more versatile in all cases, and computational speed was also good. They train the singlestep performance network and analyze multi-step performance during training. They concluded that the ANN model is doing better in deep learning than other network models.</a:t>
            </a:r>
          </a:p>
          <a:p>
            <a:r>
              <a:rPr lang="en-US" sz="1600" dirty="0">
                <a:latin typeface="Times New Roman" panose="02020603050405020304" pitchFamily="18" charset="0"/>
                <a:cs typeface="Times New Roman" panose="02020603050405020304" pitchFamily="18" charset="0"/>
              </a:rPr>
              <a:t>Taylor JW [2] from university of Oxford has written a paper on short term electricity demand forecasting using double seasonal exponential smoothing i.e. from half-hour-ahead to a dayahead. They have used the seasonal ARIMA method and adapted Holt-Winters exponential smoothing formulation to accommodate two seasonality’s. This paper proves that the time series of two seasonalities is adapted by Holt-Winters model which in early stage can accommodate only single pattern. The resulting forecasts for the new double seasonal HoltWinters method outperformed those from standard Holt-Winters and also those from a wellspecified multiplicative double seasonal ARIMA model.</a:t>
            </a:r>
          </a:p>
        </p:txBody>
      </p:sp>
    </p:spTree>
    <p:extLst>
      <p:ext uri="{BB962C8B-B14F-4D97-AF65-F5344CB8AC3E}">
        <p14:creationId xmlns:p14="http://schemas.microsoft.com/office/powerpoint/2010/main" val="2877894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7E02-7B9D-4045-8E9B-F2187633DDB8}"/>
              </a:ext>
            </a:extLst>
          </p:cNvPr>
          <p:cNvSpPr>
            <a:spLocks noGrp="1"/>
          </p:cNvSpPr>
          <p:nvPr>
            <p:ph type="title"/>
          </p:nvPr>
        </p:nvSpPr>
        <p:spPr/>
        <p:txBody>
          <a:bodyPr/>
          <a:lstStyle/>
          <a:p>
            <a:r>
              <a:rPr lang="en-US" dirty="0"/>
              <a:t>Introduction to dataset:</a:t>
            </a:r>
          </a:p>
        </p:txBody>
      </p:sp>
      <p:sp>
        <p:nvSpPr>
          <p:cNvPr id="3" name="Content Placeholder 2">
            <a:extLst>
              <a:ext uri="{FF2B5EF4-FFF2-40B4-BE49-F238E27FC236}">
                <a16:creationId xmlns:a16="http://schemas.microsoft.com/office/drawing/2014/main" id="{414CCE5C-E02D-464A-BA48-35E135A2C4AA}"/>
              </a:ext>
            </a:extLst>
          </p:cNvPr>
          <p:cNvSpPr>
            <a:spLocks noGrp="1"/>
          </p:cNvSpPr>
          <p:nvPr>
            <p:ph idx="1"/>
          </p:nvPr>
        </p:nvSpPr>
        <p:spPr/>
        <p:txBody>
          <a:bodyPr>
            <a:normAutofit lnSpcReduction="10000"/>
          </a:bodyPr>
          <a:lstStyle/>
          <a:p>
            <a:r>
              <a:rPr lang="en-US" dirty="0"/>
              <a:t>The dataset considered for this research is smart meters in London from the Kaggle. This huge dataset from Kaggle is of 1 gigabyte in zip folder which further includes 9 files such as daily dataset, half hourly dataset, weather daily and hourly dataset, information household and UK bank holidays dataset.</a:t>
            </a:r>
          </a:p>
          <a:p>
            <a:r>
              <a:rPr lang="en-US" dirty="0"/>
              <a:t>Source: </a:t>
            </a:r>
            <a:r>
              <a:rPr lang="en-US" dirty="0">
                <a:hlinkClick r:id="rId2"/>
              </a:rPr>
              <a:t>https://www.kaggle.com/jeanmidev/smart-meters-in-london</a:t>
            </a:r>
            <a:r>
              <a:rPr lang="en-US" dirty="0"/>
              <a:t>  </a:t>
            </a:r>
          </a:p>
          <a:p>
            <a:r>
              <a:rPr lang="en-US" dirty="0"/>
              <a:t>The weather data used is collected from the </a:t>
            </a:r>
            <a:r>
              <a:rPr lang="en-US" dirty="0" err="1"/>
              <a:t>darksky</a:t>
            </a:r>
            <a:r>
              <a:rPr lang="en-US" dirty="0"/>
              <a:t> </a:t>
            </a:r>
            <a:r>
              <a:rPr lang="en-US" dirty="0" err="1"/>
              <a:t>api</a:t>
            </a:r>
            <a:r>
              <a:rPr lang="en-US" dirty="0"/>
              <a:t> and the daily weather dataset consists of 883 rows with 31 different featuring columns and the five UK bank holidays.</a:t>
            </a:r>
          </a:p>
          <a:p>
            <a:endParaRPr lang="en-US" dirty="0"/>
          </a:p>
        </p:txBody>
      </p:sp>
    </p:spTree>
    <p:extLst>
      <p:ext uri="{BB962C8B-B14F-4D97-AF65-F5344CB8AC3E}">
        <p14:creationId xmlns:p14="http://schemas.microsoft.com/office/powerpoint/2010/main" val="305920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7F40-8DBF-438B-AA1D-000BEFED63F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r>
              <a:rPr lang="en-US" dirty="0"/>
              <a:t>:</a:t>
            </a:r>
          </a:p>
        </p:txBody>
      </p:sp>
      <p:sp>
        <p:nvSpPr>
          <p:cNvPr id="3" name="Content Placeholder 2">
            <a:extLst>
              <a:ext uri="{FF2B5EF4-FFF2-40B4-BE49-F238E27FC236}">
                <a16:creationId xmlns:a16="http://schemas.microsoft.com/office/drawing/2014/main" id="{0A9113C6-1AC0-4073-A6E3-59FFA1CF7851}"/>
              </a:ext>
            </a:extLst>
          </p:cNvPr>
          <p:cNvSpPr>
            <a:spLocks noGrp="1"/>
          </p:cNvSpPr>
          <p:nvPr>
            <p:ph idx="1"/>
          </p:nvPr>
        </p:nvSpPr>
        <p:spPr/>
        <p:txBody>
          <a:bodyPr/>
          <a:lstStyle/>
          <a:p>
            <a:r>
              <a:rPr lang="en-US" dirty="0"/>
              <a:t>Ringwood, J., </a:t>
            </a:r>
            <a:r>
              <a:rPr lang="en-US" dirty="0" err="1"/>
              <a:t>Bofelli</a:t>
            </a:r>
            <a:r>
              <a:rPr lang="en-US" dirty="0"/>
              <a:t>, D. and Murray, F., 2001. Journal of Intelligent and Robotic Systems, 31(1/3), pp.129-147.</a:t>
            </a:r>
          </a:p>
          <a:p>
            <a:r>
              <a:rPr lang="en-US" dirty="0"/>
              <a:t>Taylor, James. (2003). Short-term electricity demand forecasting using double seasonal exponential smoothing. Journal of Operational Research Society. 54. 799-805. 10.1057/palgrave.jors.2601589. </a:t>
            </a:r>
          </a:p>
        </p:txBody>
      </p:sp>
    </p:spTree>
    <p:extLst>
      <p:ext uri="{BB962C8B-B14F-4D97-AF65-F5344CB8AC3E}">
        <p14:creationId xmlns:p14="http://schemas.microsoft.com/office/powerpoint/2010/main" val="18169789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{D5FC947B-3735-D848-968E-501314EA6BB5}tf16401378</Template>
  <TotalTime>34</TotalTime>
  <Words>753</Words>
  <Application>Microsoft Macintosh PowerPoint</Application>
  <PresentationFormat>Widescreen</PresentationFormat>
  <Paragraphs>25</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MS Shell Dlg 2</vt:lpstr>
      <vt:lpstr>Times New Roman</vt:lpstr>
      <vt:lpstr>Wingdings</vt:lpstr>
      <vt:lpstr>Wingdings 3</vt:lpstr>
      <vt:lpstr>Madison</vt:lpstr>
      <vt:lpstr>FORECASTING THE ELECTRICITY DEMAND USING MACHINE LEARNING ALGORITHMS.</vt:lpstr>
      <vt:lpstr>INTRODUCTION: </vt:lpstr>
      <vt:lpstr>OBJECTIVE</vt:lpstr>
      <vt:lpstr>RESEARCH QUESTION</vt:lpstr>
      <vt:lpstr>LITERATURE REVIEW</vt:lpstr>
      <vt:lpstr>Introduction to dataset: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THE ELECTRICITY DEMAND USING MACHINE LEARNING ALGORITHMS.</dc:title>
  <dc:creator>Harsha Vardhan Kuruva</dc:creator>
  <cp:lastModifiedBy>Shailesh Gogineni</cp:lastModifiedBy>
  <cp:revision>3</cp:revision>
  <dcterms:created xsi:type="dcterms:W3CDTF">2021-09-29T22:43:17Z</dcterms:created>
  <dcterms:modified xsi:type="dcterms:W3CDTF">2021-10-15T22:25:20Z</dcterms:modified>
</cp:coreProperties>
</file>